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54EA93-2C2A-4C1A-86C2-C1F08428502B}" type="datetimeFigureOut">
              <a:rPr lang="en-US" smtClean="0"/>
              <a:t>10/7/2019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34BF8A-3287-4CA9-BC0E-CDBE193DE88C}" type="slidenum">
              <a:rPr lang="en-US" smtClean="0"/>
              <a:t>‹#›</a:t>
            </a:fld>
            <a:endParaRPr lang="en-US"/>
          </a:p>
        </p:txBody>
      </p:sp>
    </p:spTree>
    <p:extLst>
      <p:ext uri="{BB962C8B-B14F-4D97-AF65-F5344CB8AC3E}">
        <p14:creationId xmlns:p14="http://schemas.microsoft.com/office/powerpoint/2010/main" val="4002508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10/7/2019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p:txBody>
          <a:bodyPr/>
          <a:lstStyle/>
          <a:p>
            <a:pPr>
              <a:lnSpc>
                <a:spcPct val="150000"/>
              </a:lnSpc>
            </a:pPr>
            <a:r>
              <a:rPr lang="en-US" dirty="0"/>
              <a:t>Community policing is a strategy that aimed at creating ties that will enable the close working of the police with members of the community</a:t>
            </a:r>
            <a:r>
              <a:rPr lang="en-US" dirty="0" smtClean="0"/>
              <a:t>.</a:t>
            </a:r>
          </a:p>
          <a:p>
            <a:pPr>
              <a:lnSpc>
                <a:spcPct val="150000"/>
              </a:lnSpc>
            </a:pPr>
            <a:r>
              <a:rPr lang="en-US" dirty="0" smtClean="0"/>
              <a:t> </a:t>
            </a:r>
            <a:r>
              <a:rPr lang="en-US" dirty="0"/>
              <a:t>It is mainly aimed at developing an interactive relationship with local agencies by creating strategies that help to reduce crimes. </a:t>
            </a:r>
            <a:endParaRPr lang="en-US" dirty="0" smtClean="0"/>
          </a:p>
          <a:p>
            <a:pPr>
              <a:lnSpc>
                <a:spcPct val="150000"/>
              </a:lnSpc>
            </a:pPr>
            <a:r>
              <a:rPr lang="en-US" dirty="0" smtClean="0"/>
              <a:t>This </a:t>
            </a:r>
            <a:r>
              <a:rPr lang="en-US" dirty="0"/>
              <a:t>section of security has experienced rapid changes have the years (</a:t>
            </a:r>
            <a:r>
              <a:rPr lang="en-US" dirty="0" err="1"/>
              <a:t>Trojanowicz</a:t>
            </a:r>
            <a:r>
              <a:rPr lang="en-US" dirty="0"/>
              <a:t> </a:t>
            </a:r>
            <a:r>
              <a:rPr lang="en-US" dirty="0" smtClean="0"/>
              <a:t>and Bucqueroux, </a:t>
            </a:r>
            <a:r>
              <a:rPr lang="en-US" dirty="0"/>
              <a:t>1990). </a:t>
            </a:r>
          </a:p>
          <a:p>
            <a:pPr marL="0" indent="0">
              <a:buNone/>
            </a:pPr>
            <a:endParaRPr lang="en-US" dirty="0"/>
          </a:p>
        </p:txBody>
      </p:sp>
    </p:spTree>
    <p:extLst>
      <p:ext uri="{BB962C8B-B14F-4D97-AF65-F5344CB8AC3E}">
        <p14:creationId xmlns:p14="http://schemas.microsoft.com/office/powerpoint/2010/main" val="2568978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Suggested changes</a:t>
            </a:r>
            <a:br>
              <a:rPr lang="en-US" dirty="0"/>
            </a:br>
            <a:endParaRPr lang="en-US" dirty="0"/>
          </a:p>
        </p:txBody>
      </p:sp>
      <p:sp>
        <p:nvSpPr>
          <p:cNvPr id="3" name="Content Placeholder 2"/>
          <p:cNvSpPr>
            <a:spLocks noGrp="1"/>
          </p:cNvSpPr>
          <p:nvPr>
            <p:ph idx="1"/>
          </p:nvPr>
        </p:nvSpPr>
        <p:spPr>
          <a:xfrm>
            <a:off x="772868" y="1423609"/>
            <a:ext cx="8596668" cy="3880773"/>
          </a:xfrm>
        </p:spPr>
        <p:txBody>
          <a:bodyPr>
            <a:normAutofit fontScale="85000" lnSpcReduction="10000"/>
          </a:bodyPr>
          <a:lstStyle/>
          <a:p>
            <a:pPr marL="0" indent="0">
              <a:buNone/>
            </a:pPr>
            <a:endParaRPr lang="en-US" dirty="0"/>
          </a:p>
          <a:p>
            <a:pPr>
              <a:lnSpc>
                <a:spcPct val="120000"/>
              </a:lnSpc>
            </a:pPr>
            <a:r>
              <a:rPr lang="en-US" dirty="0" smtClean="0"/>
              <a:t>Increased </a:t>
            </a:r>
            <a:r>
              <a:rPr lang="en-US" dirty="0"/>
              <a:t>use of technology in community policing is a significant change that has been suggested by many to increase the efficiency of community policing</a:t>
            </a:r>
            <a:r>
              <a:rPr lang="en-US" dirty="0" smtClean="0"/>
              <a:t>.</a:t>
            </a:r>
          </a:p>
          <a:p>
            <a:pPr>
              <a:lnSpc>
                <a:spcPct val="120000"/>
              </a:lnSpc>
            </a:pPr>
            <a:r>
              <a:rPr lang="en-US" dirty="0" smtClean="0"/>
              <a:t> </a:t>
            </a:r>
            <a:r>
              <a:rPr lang="en-US" dirty="0"/>
              <a:t>Technology, like the use of a computer to gather and record crime information, will enable community policing officers to subdue such crimes before they happen. </a:t>
            </a:r>
            <a:endParaRPr lang="en-US" dirty="0" smtClean="0"/>
          </a:p>
          <a:p>
            <a:pPr>
              <a:lnSpc>
                <a:spcPct val="120000"/>
              </a:lnSpc>
            </a:pPr>
            <a:r>
              <a:rPr lang="en-US" dirty="0" smtClean="0"/>
              <a:t>Also</a:t>
            </a:r>
            <a:r>
              <a:rPr lang="en-US" dirty="0"/>
              <a:t>, it will provide community surveillance to detect any suspicious people and increase security</a:t>
            </a:r>
            <a:r>
              <a:rPr lang="en-US" dirty="0" smtClean="0"/>
              <a:t>.</a:t>
            </a:r>
          </a:p>
          <a:p>
            <a:pPr>
              <a:lnSpc>
                <a:spcPct val="120000"/>
              </a:lnSpc>
            </a:pPr>
            <a:r>
              <a:rPr lang="en-US" dirty="0" smtClean="0"/>
              <a:t> </a:t>
            </a:r>
            <a:r>
              <a:rPr lang="en-US" dirty="0"/>
              <a:t>In an attempt to use technology, the police can utilize social media as a mechanism to acquire and share information about crimes</a:t>
            </a:r>
            <a:r>
              <a:rPr lang="en-US" dirty="0" smtClean="0"/>
              <a:t>.</a:t>
            </a:r>
          </a:p>
          <a:p>
            <a:pPr>
              <a:lnSpc>
                <a:spcPct val="120000"/>
              </a:lnSpc>
            </a:pPr>
            <a:r>
              <a:rPr lang="en-US" dirty="0" smtClean="0"/>
              <a:t> </a:t>
            </a:r>
            <a:r>
              <a:rPr lang="en-US" dirty="0"/>
              <a:t>This will effectively help the police because most of the world populations use these platforms</a:t>
            </a:r>
            <a:r>
              <a:rPr lang="en-US" dirty="0" smtClean="0"/>
              <a:t>.</a:t>
            </a:r>
          </a:p>
          <a:p>
            <a:pPr>
              <a:lnSpc>
                <a:spcPct val="120000"/>
              </a:lnSpc>
            </a:pPr>
            <a:r>
              <a:rPr lang="en-US" dirty="0" smtClean="0"/>
              <a:t> </a:t>
            </a:r>
            <a:r>
              <a:rPr lang="en-US" dirty="0"/>
              <a:t>As such, they will have access to a broader community. </a:t>
            </a:r>
          </a:p>
        </p:txBody>
      </p:sp>
    </p:spTree>
    <p:extLst>
      <p:ext uri="{BB962C8B-B14F-4D97-AF65-F5344CB8AC3E}">
        <p14:creationId xmlns:p14="http://schemas.microsoft.com/office/powerpoint/2010/main" val="1033404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a:t>
            </a:r>
            <a:endParaRPr lang="en-US" dirty="0"/>
          </a:p>
        </p:txBody>
      </p:sp>
      <p:sp>
        <p:nvSpPr>
          <p:cNvPr id="3" name="Content Placeholder 2"/>
          <p:cNvSpPr>
            <a:spLocks noGrp="1"/>
          </p:cNvSpPr>
          <p:nvPr>
            <p:ph idx="1"/>
          </p:nvPr>
        </p:nvSpPr>
        <p:spPr/>
        <p:txBody>
          <a:bodyPr/>
          <a:lstStyle/>
          <a:p>
            <a:pPr>
              <a:lnSpc>
                <a:spcPct val="150000"/>
              </a:lnSpc>
            </a:pPr>
            <a:r>
              <a:rPr lang="en-US" dirty="0"/>
              <a:t>Another change is empowering police officers through training to use the available resources and respond to problems with residents and institutions. </a:t>
            </a:r>
            <a:endParaRPr lang="en-US" dirty="0" smtClean="0"/>
          </a:p>
          <a:p>
            <a:pPr>
              <a:lnSpc>
                <a:spcPct val="150000"/>
              </a:lnSpc>
            </a:pPr>
            <a:r>
              <a:rPr lang="en-US" dirty="0" smtClean="0"/>
              <a:t>This </a:t>
            </a:r>
            <a:r>
              <a:rPr lang="en-US" dirty="0"/>
              <a:t>will reduce the length protocol that has to be used to enable police officers to access resources in case of the occurrence of a crime. </a:t>
            </a:r>
            <a:endParaRPr lang="en-US" dirty="0" smtClean="0"/>
          </a:p>
          <a:p>
            <a:pPr>
              <a:lnSpc>
                <a:spcPct val="150000"/>
              </a:lnSpc>
            </a:pPr>
            <a:r>
              <a:rPr lang="en-US" dirty="0" smtClean="0"/>
              <a:t>This </a:t>
            </a:r>
            <a:r>
              <a:rPr lang="en-US" dirty="0"/>
              <a:t>also will allow officers to respond immediately to problems. </a:t>
            </a:r>
            <a:endParaRPr lang="en-US" dirty="0" smtClean="0"/>
          </a:p>
          <a:p>
            <a:pPr>
              <a:lnSpc>
                <a:spcPct val="150000"/>
              </a:lnSpc>
            </a:pPr>
            <a:r>
              <a:rPr lang="en-US" dirty="0" smtClean="0"/>
              <a:t>With </a:t>
            </a:r>
            <a:r>
              <a:rPr lang="en-US" dirty="0"/>
              <a:t>increased empowerment, police accountability will be ensured and thus increase the trust of people on police officers. </a:t>
            </a:r>
          </a:p>
          <a:p>
            <a:endParaRPr lang="en-US" dirty="0"/>
          </a:p>
        </p:txBody>
      </p:sp>
    </p:spTree>
    <p:extLst>
      <p:ext uri="{BB962C8B-B14F-4D97-AF65-F5344CB8AC3E}">
        <p14:creationId xmlns:p14="http://schemas.microsoft.com/office/powerpoint/2010/main" val="3578070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 </a:t>
            </a:r>
            <a:endParaRPr lang="en-US" dirty="0"/>
          </a:p>
        </p:txBody>
      </p:sp>
      <p:sp>
        <p:nvSpPr>
          <p:cNvPr id="3" name="Content Placeholder 2"/>
          <p:cNvSpPr>
            <a:spLocks noGrp="1"/>
          </p:cNvSpPr>
          <p:nvPr>
            <p:ph idx="1"/>
          </p:nvPr>
        </p:nvSpPr>
        <p:spPr/>
        <p:txBody>
          <a:bodyPr/>
          <a:lstStyle/>
          <a:p>
            <a:pPr>
              <a:lnSpc>
                <a:spcPct val="150000"/>
              </a:lnSpc>
            </a:pPr>
            <a:r>
              <a:rPr lang="en-US" dirty="0"/>
              <a:t>It has been suggested that community policing should change to relentless follow-up. </a:t>
            </a:r>
            <a:endParaRPr lang="en-US" dirty="0" smtClean="0"/>
          </a:p>
          <a:p>
            <a:pPr>
              <a:lnSpc>
                <a:spcPct val="150000"/>
              </a:lnSpc>
            </a:pPr>
            <a:r>
              <a:rPr lang="en-US" dirty="0" smtClean="0"/>
              <a:t>Follow </a:t>
            </a:r>
            <a:r>
              <a:rPr lang="en-US" dirty="0"/>
              <a:t>up programs for projects started by community policing should be done effectively to ensure their success. </a:t>
            </a:r>
            <a:endParaRPr lang="en-US" dirty="0" smtClean="0"/>
          </a:p>
          <a:p>
            <a:pPr>
              <a:lnSpc>
                <a:spcPct val="150000"/>
              </a:lnSpc>
            </a:pPr>
            <a:r>
              <a:rPr lang="en-US" dirty="0" smtClean="0"/>
              <a:t>This </a:t>
            </a:r>
            <a:r>
              <a:rPr lang="en-US" dirty="0"/>
              <a:t>will also ensure set goals are achieved during the stipulated period. </a:t>
            </a:r>
            <a:endParaRPr lang="en-US" dirty="0" smtClean="0"/>
          </a:p>
          <a:p>
            <a:pPr>
              <a:lnSpc>
                <a:spcPct val="150000"/>
              </a:lnSpc>
            </a:pPr>
            <a:r>
              <a:rPr lang="en-US" dirty="0" smtClean="0"/>
              <a:t>This </a:t>
            </a:r>
            <a:r>
              <a:rPr lang="en-US" dirty="0"/>
              <a:t>act will not only increase trust among community members but also increase accountability. </a:t>
            </a:r>
            <a:endParaRPr lang="en-US" dirty="0" smtClean="0"/>
          </a:p>
          <a:p>
            <a:pPr>
              <a:lnSpc>
                <a:spcPct val="150000"/>
              </a:lnSpc>
            </a:pPr>
            <a:r>
              <a:rPr lang="en-US" dirty="0" smtClean="0"/>
              <a:t>Also</a:t>
            </a:r>
            <a:r>
              <a:rPr lang="en-US" dirty="0"/>
              <a:t>, it will increase promotional chances for successful officers. </a:t>
            </a:r>
          </a:p>
        </p:txBody>
      </p:sp>
    </p:spTree>
    <p:extLst>
      <p:ext uri="{BB962C8B-B14F-4D97-AF65-F5344CB8AC3E}">
        <p14:creationId xmlns:p14="http://schemas.microsoft.com/office/powerpoint/2010/main" val="1691135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 enforcement strategies</a:t>
            </a:r>
            <a:br>
              <a:rPr lang="en-US" dirty="0" smtClean="0"/>
            </a:br>
            <a:r>
              <a:rPr lang="en-US" dirty="0" smtClean="0"/>
              <a:t>Public education programs</a:t>
            </a:r>
            <a:endParaRPr lang="en-US"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a:t>	These are programs that are used to garner public support, increase police resources, and give information to the general public about crimes and how to avoid crimes. </a:t>
            </a:r>
            <a:endParaRPr lang="en-US" dirty="0" smtClean="0"/>
          </a:p>
          <a:p>
            <a:pPr>
              <a:lnSpc>
                <a:spcPct val="150000"/>
              </a:lnSpc>
            </a:pPr>
            <a:r>
              <a:rPr lang="en-US" dirty="0" smtClean="0"/>
              <a:t>This </a:t>
            </a:r>
            <a:r>
              <a:rPr lang="en-US" dirty="0"/>
              <a:t>is a strategy that is not used by many and has led to a lack of information about crimes, and people have found themselves in crime scenes</a:t>
            </a:r>
            <a:r>
              <a:rPr lang="en-US" dirty="0" smtClean="0"/>
              <a:t>.</a:t>
            </a:r>
          </a:p>
          <a:p>
            <a:pPr>
              <a:lnSpc>
                <a:spcPct val="150000"/>
              </a:lnSpc>
            </a:pPr>
            <a:r>
              <a:rPr lang="en-US" dirty="0" smtClean="0"/>
              <a:t> </a:t>
            </a:r>
            <a:r>
              <a:rPr lang="en-US" dirty="0"/>
              <a:t>If this strategy is employed, it will be of great importance, and the police can disseminate information to the general public and help avoid unplanned crimes. </a:t>
            </a:r>
            <a:endParaRPr lang="en-US" dirty="0" smtClean="0"/>
          </a:p>
          <a:p>
            <a:pPr>
              <a:lnSpc>
                <a:spcPct val="150000"/>
              </a:lnSpc>
            </a:pPr>
            <a:r>
              <a:rPr lang="en-US" dirty="0" smtClean="0"/>
              <a:t>Apart </a:t>
            </a:r>
            <a:r>
              <a:rPr lang="en-US" dirty="0"/>
              <a:t>from disseminating information, the police will be able to carry out patrols as they try to reach out to groups to be educated (Rosenbaum 1994).</a:t>
            </a:r>
          </a:p>
          <a:p>
            <a:endParaRPr lang="en-US" dirty="0"/>
          </a:p>
          <a:p>
            <a:endParaRPr lang="en-US" dirty="0"/>
          </a:p>
        </p:txBody>
      </p:sp>
    </p:spTree>
    <p:extLst>
      <p:ext uri="{BB962C8B-B14F-4D97-AF65-F5344CB8AC3E}">
        <p14:creationId xmlns:p14="http://schemas.microsoft.com/office/powerpoint/2010/main" val="2225003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problem-solving units</a:t>
            </a:r>
            <a:endParaRPr lang="en-US" dirty="0"/>
          </a:p>
        </p:txBody>
      </p:sp>
      <p:sp>
        <p:nvSpPr>
          <p:cNvPr id="3" name="Content Placeholder 2"/>
          <p:cNvSpPr>
            <a:spLocks noGrp="1"/>
          </p:cNvSpPr>
          <p:nvPr>
            <p:ph idx="1"/>
          </p:nvPr>
        </p:nvSpPr>
        <p:spPr>
          <a:xfrm>
            <a:off x="677334" y="1751156"/>
            <a:ext cx="8596668" cy="3880773"/>
          </a:xfrm>
        </p:spPr>
        <p:txBody>
          <a:bodyPr>
            <a:normAutofit fontScale="92500" lnSpcReduction="20000"/>
          </a:bodyPr>
          <a:lstStyle/>
          <a:p>
            <a:pPr marL="0" indent="0">
              <a:buNone/>
            </a:pPr>
            <a:endParaRPr lang="en-US" dirty="0"/>
          </a:p>
          <a:p>
            <a:r>
              <a:rPr lang="en-US" dirty="0" smtClean="0"/>
              <a:t>Another </a:t>
            </a:r>
            <a:r>
              <a:rPr lang="en-US" dirty="0"/>
              <a:t>strategy that has been neglected by the police officer is special problem-solving units. </a:t>
            </a:r>
            <a:endParaRPr lang="en-US" dirty="0" smtClean="0"/>
          </a:p>
          <a:p>
            <a:r>
              <a:rPr lang="en-US" dirty="0" smtClean="0"/>
              <a:t>These </a:t>
            </a:r>
            <a:r>
              <a:rPr lang="en-US" dirty="0"/>
              <a:t>are units formulated to investigate a problem among community members and provide solutions to the problem</a:t>
            </a:r>
            <a:r>
              <a:rPr lang="en-US" dirty="0" smtClean="0"/>
              <a:t>.</a:t>
            </a:r>
          </a:p>
          <a:p>
            <a:r>
              <a:rPr lang="en-US" dirty="0" smtClean="0"/>
              <a:t> </a:t>
            </a:r>
            <a:r>
              <a:rPr lang="en-US" dirty="0"/>
              <a:t>Failure to use this strategy has caused an increase in minor crime cases that can be handled at the community level. </a:t>
            </a:r>
            <a:endParaRPr lang="en-US" dirty="0" smtClean="0"/>
          </a:p>
          <a:p>
            <a:r>
              <a:rPr lang="en-US" dirty="0" smtClean="0"/>
              <a:t>The </a:t>
            </a:r>
            <a:r>
              <a:rPr lang="en-US" dirty="0"/>
              <a:t>application of this strategy in the future will eliminate such crimes and thus improve community policing. </a:t>
            </a:r>
            <a:endParaRPr lang="en-US" dirty="0" smtClean="0"/>
          </a:p>
          <a:p>
            <a:r>
              <a:rPr lang="en-US" dirty="0" smtClean="0"/>
              <a:t>The </a:t>
            </a:r>
            <a:r>
              <a:rPr lang="en-US" dirty="0"/>
              <a:t>approach will increase police conduct with the general public and build up partnership relations that will enable the police to acquire and disseminate information on crimes. </a:t>
            </a:r>
            <a:endParaRPr lang="en-US" dirty="0" smtClean="0"/>
          </a:p>
          <a:p>
            <a:r>
              <a:rPr lang="en-US" dirty="0" smtClean="0"/>
              <a:t>This </a:t>
            </a:r>
            <a:r>
              <a:rPr lang="en-US" dirty="0"/>
              <a:t>will not only increase efficiency but also trust among community members. </a:t>
            </a:r>
          </a:p>
          <a:p>
            <a:endParaRPr lang="en-US" dirty="0"/>
          </a:p>
        </p:txBody>
      </p:sp>
    </p:spTree>
    <p:extLst>
      <p:ext uri="{BB962C8B-B14F-4D97-AF65-F5344CB8AC3E}">
        <p14:creationId xmlns:p14="http://schemas.microsoft.com/office/powerpoint/2010/main" val="2240176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Neighborhood town meeting strategy</a:t>
            </a:r>
            <a:endParaRPr lang="en-US" dirty="0"/>
          </a:p>
        </p:txBody>
      </p:sp>
      <p:sp>
        <p:nvSpPr>
          <p:cNvPr id="3" name="Content Placeholder 2"/>
          <p:cNvSpPr>
            <a:spLocks noGrp="1"/>
          </p:cNvSpPr>
          <p:nvPr>
            <p:ph idx="1"/>
          </p:nvPr>
        </p:nvSpPr>
        <p:spPr>
          <a:xfrm>
            <a:off x="677334" y="1764804"/>
            <a:ext cx="8596668" cy="3880773"/>
          </a:xfrm>
        </p:spPr>
        <p:txBody>
          <a:bodyPr>
            <a:normAutofit fontScale="92500" lnSpcReduction="20000"/>
          </a:bodyPr>
          <a:lstStyle/>
          <a:p>
            <a:pPr>
              <a:lnSpc>
                <a:spcPct val="150000"/>
              </a:lnSpc>
            </a:pPr>
            <a:r>
              <a:rPr lang="en-US" dirty="0"/>
              <a:t>	This is a strategy that allows police to hold meetings in open public areas like market centers and schools. </a:t>
            </a:r>
            <a:endParaRPr lang="en-US" dirty="0" smtClean="0"/>
          </a:p>
          <a:p>
            <a:pPr>
              <a:lnSpc>
                <a:spcPct val="150000"/>
              </a:lnSpc>
            </a:pPr>
            <a:r>
              <a:rPr lang="en-US" dirty="0" smtClean="0"/>
              <a:t>The </a:t>
            </a:r>
            <a:r>
              <a:rPr lang="en-US" dirty="0"/>
              <a:t>plan is also known as community meetings. Most of these meetings are advertised to enable people to attend the meetings. </a:t>
            </a:r>
            <a:endParaRPr lang="en-US" dirty="0" smtClean="0"/>
          </a:p>
          <a:p>
            <a:pPr>
              <a:lnSpc>
                <a:spcPct val="150000"/>
              </a:lnSpc>
            </a:pPr>
            <a:r>
              <a:rPr lang="en-US" dirty="0" smtClean="0"/>
              <a:t>In </a:t>
            </a:r>
            <a:r>
              <a:rPr lang="en-US" dirty="0"/>
              <a:t>the gathering, the police are required to educate people on crimes and discourage the use of drugs. Also, these meetings create a forum of interaction, exchange of information, and identifying problems within a community. </a:t>
            </a:r>
            <a:endParaRPr lang="en-US" dirty="0" smtClean="0"/>
          </a:p>
          <a:p>
            <a:pPr>
              <a:lnSpc>
                <a:spcPct val="150000"/>
              </a:lnSpc>
            </a:pPr>
            <a:r>
              <a:rPr lang="en-US" dirty="0" smtClean="0"/>
              <a:t>This </a:t>
            </a:r>
            <a:r>
              <a:rPr lang="en-US" dirty="0"/>
              <a:t>strategy can be critical in the future as police can acquire information, form partners with the locals, and provide solutions to issues affecting the society. This results in increased trust among people. </a:t>
            </a:r>
          </a:p>
          <a:p>
            <a:endParaRPr lang="en-US" dirty="0"/>
          </a:p>
        </p:txBody>
      </p:sp>
    </p:spTree>
    <p:extLst>
      <p:ext uri="{BB962C8B-B14F-4D97-AF65-F5344CB8AC3E}">
        <p14:creationId xmlns:p14="http://schemas.microsoft.com/office/powerpoint/2010/main" val="1590744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 </a:t>
            </a:r>
            <a:endParaRPr lang="en-US" dirty="0"/>
          </a:p>
        </p:txBody>
      </p:sp>
      <p:sp>
        <p:nvSpPr>
          <p:cNvPr id="3" name="Content Placeholder 2"/>
          <p:cNvSpPr>
            <a:spLocks noGrp="1"/>
          </p:cNvSpPr>
          <p:nvPr>
            <p:ph idx="1"/>
          </p:nvPr>
        </p:nvSpPr>
        <p:spPr/>
        <p:txBody>
          <a:bodyPr>
            <a:normAutofit fontScale="92500" lnSpcReduction="10000"/>
          </a:bodyPr>
          <a:lstStyle/>
          <a:p>
            <a:pPr>
              <a:lnSpc>
                <a:spcPct val="120000"/>
              </a:lnSpc>
            </a:pPr>
            <a:r>
              <a:rPr lang="en-US" dirty="0" smtClean="0"/>
              <a:t>In </a:t>
            </a:r>
            <a:r>
              <a:rPr lang="en-US" dirty="0"/>
              <a:t>community policing, there are so many possibilities that can be used to improve these programs. </a:t>
            </a:r>
            <a:endParaRPr lang="en-US" dirty="0" smtClean="0"/>
          </a:p>
          <a:p>
            <a:pPr>
              <a:lnSpc>
                <a:spcPct val="120000"/>
              </a:lnSpc>
            </a:pPr>
            <a:r>
              <a:rPr lang="en-US" dirty="0" smtClean="0"/>
              <a:t>Engaging </a:t>
            </a:r>
            <a:r>
              <a:rPr lang="en-US" dirty="0"/>
              <a:t>the youth in policing programs is a critical possibility that can be utilized to reduced crimes. </a:t>
            </a:r>
            <a:endParaRPr lang="en-US" dirty="0" smtClean="0"/>
          </a:p>
          <a:p>
            <a:pPr>
              <a:lnSpc>
                <a:spcPct val="120000"/>
              </a:lnSpc>
            </a:pPr>
            <a:r>
              <a:rPr lang="en-US" dirty="0" smtClean="0"/>
              <a:t>The </a:t>
            </a:r>
            <a:r>
              <a:rPr lang="en-US" dirty="0"/>
              <a:t>police should thus ensure their interaction with the youth has positive impacts on them rather than causing traumatic circumstances on them. </a:t>
            </a:r>
            <a:endParaRPr lang="en-US" dirty="0" smtClean="0"/>
          </a:p>
          <a:p>
            <a:pPr>
              <a:lnSpc>
                <a:spcPct val="120000"/>
              </a:lnSpc>
            </a:pPr>
            <a:r>
              <a:rPr lang="en-US" dirty="0" smtClean="0"/>
              <a:t>This </a:t>
            </a:r>
            <a:r>
              <a:rPr lang="en-US" dirty="0"/>
              <a:t>engagement will enable the youth to grow up to be productive in society and avoid criminal acts. Also, the police can form partnerships with shop owners to reduce theft. </a:t>
            </a:r>
            <a:endParaRPr lang="en-US" dirty="0" smtClean="0"/>
          </a:p>
          <a:p>
            <a:pPr>
              <a:lnSpc>
                <a:spcPct val="120000"/>
              </a:lnSpc>
            </a:pPr>
            <a:r>
              <a:rPr lang="en-US" dirty="0" smtClean="0"/>
              <a:t>Through </a:t>
            </a:r>
            <a:r>
              <a:rPr lang="en-US" dirty="0"/>
              <a:t>this, the police can target burglars and thieves who commit crimes repeatedly (</a:t>
            </a:r>
            <a:r>
              <a:rPr lang="en-US" dirty="0" err="1" smtClean="0"/>
              <a:t>Palmiotto</a:t>
            </a:r>
            <a:r>
              <a:rPr lang="en-US" dirty="0" smtClean="0"/>
              <a:t>, </a:t>
            </a:r>
            <a:r>
              <a:rPr lang="en-US" dirty="0"/>
              <a:t>1997). </a:t>
            </a:r>
          </a:p>
          <a:p>
            <a:endParaRPr lang="en-US" dirty="0"/>
          </a:p>
        </p:txBody>
      </p:sp>
    </p:spTree>
    <p:extLst>
      <p:ext uri="{BB962C8B-B14F-4D97-AF65-F5344CB8AC3E}">
        <p14:creationId xmlns:p14="http://schemas.microsoft.com/office/powerpoint/2010/main" val="110221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677334" y="1930400"/>
            <a:ext cx="8596668" cy="3880773"/>
          </a:xfrm>
        </p:spPr>
        <p:txBody>
          <a:bodyPr>
            <a:normAutofit lnSpcReduction="10000"/>
          </a:bodyPr>
          <a:lstStyle/>
          <a:p>
            <a:pPr>
              <a:lnSpc>
                <a:spcPct val="110000"/>
              </a:lnSpc>
            </a:pPr>
            <a:r>
              <a:rPr lang="en-US" dirty="0"/>
              <a:t>In the attempts to improve communing policing, police should build partnerships with the federal law enforcers</a:t>
            </a:r>
            <a:r>
              <a:rPr lang="en-US" dirty="0" smtClean="0"/>
              <a:t>.</a:t>
            </a:r>
          </a:p>
          <a:p>
            <a:pPr>
              <a:lnSpc>
                <a:spcPct val="110000"/>
              </a:lnSpc>
            </a:pPr>
            <a:r>
              <a:rPr lang="en-US" dirty="0" smtClean="0"/>
              <a:t> </a:t>
            </a:r>
            <a:r>
              <a:rPr lang="en-US" dirty="0"/>
              <a:t>The federal law enforcers can complement operations undertaken by community policing</a:t>
            </a:r>
            <a:r>
              <a:rPr lang="en-US" dirty="0" smtClean="0"/>
              <a:t>.</a:t>
            </a:r>
          </a:p>
          <a:p>
            <a:pPr>
              <a:lnSpc>
                <a:spcPct val="110000"/>
              </a:lnSpc>
            </a:pPr>
            <a:r>
              <a:rPr lang="en-US" dirty="0" smtClean="0"/>
              <a:t> </a:t>
            </a:r>
            <a:r>
              <a:rPr lang="en-US" dirty="0"/>
              <a:t>This is a mechanism that can be used to make community policing cost-effective</a:t>
            </a:r>
            <a:r>
              <a:rPr lang="en-US" dirty="0" smtClean="0"/>
              <a:t>.</a:t>
            </a:r>
          </a:p>
          <a:p>
            <a:pPr>
              <a:lnSpc>
                <a:spcPct val="110000"/>
              </a:lnSpc>
            </a:pPr>
            <a:r>
              <a:rPr lang="en-US" dirty="0" smtClean="0"/>
              <a:t> </a:t>
            </a:r>
            <a:r>
              <a:rPr lang="en-US" dirty="0"/>
              <a:t>Also, the police can form a partnership with universities and research to ensure they acquire new research methods that will help police research on news methods community crimes. </a:t>
            </a:r>
            <a:endParaRPr lang="en-US" dirty="0" smtClean="0"/>
          </a:p>
          <a:p>
            <a:pPr>
              <a:lnSpc>
                <a:spcPct val="110000"/>
              </a:lnSpc>
            </a:pPr>
            <a:r>
              <a:rPr lang="en-US" dirty="0" smtClean="0"/>
              <a:t>Additionally, </a:t>
            </a:r>
            <a:r>
              <a:rPr lang="en-US" dirty="0"/>
              <a:t>it will help develop better working relations and enable them to acquire the relevant technology that they need to use in community policing.</a:t>
            </a:r>
          </a:p>
        </p:txBody>
      </p:sp>
    </p:spTree>
    <p:extLst>
      <p:ext uri="{BB962C8B-B14F-4D97-AF65-F5344CB8AC3E}">
        <p14:creationId xmlns:p14="http://schemas.microsoft.com/office/powerpoint/2010/main" val="2695438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lstStyle/>
          <a:p>
            <a:pPr>
              <a:lnSpc>
                <a:spcPct val="150000"/>
              </a:lnSpc>
            </a:pPr>
            <a:r>
              <a:rPr lang="en-US" dirty="0" err="1" smtClean="0"/>
              <a:t>Palmiotto</a:t>
            </a:r>
            <a:r>
              <a:rPr lang="en-US" dirty="0"/>
              <a:t>, M. (1997). Policing: Concepts, strategies, and American police forces. Durham, NC: Carolina Academic Press. current issues</a:t>
            </a:r>
          </a:p>
          <a:p>
            <a:pPr>
              <a:lnSpc>
                <a:spcPct val="150000"/>
              </a:lnSpc>
            </a:pPr>
            <a:r>
              <a:rPr lang="en-US" dirty="0"/>
              <a:t>Rosenbaum, D. P. (1994). The challenge of community policing. Sage.</a:t>
            </a:r>
          </a:p>
          <a:p>
            <a:pPr>
              <a:lnSpc>
                <a:spcPct val="150000"/>
              </a:lnSpc>
            </a:pPr>
            <a:r>
              <a:rPr lang="en-US" dirty="0" err="1"/>
              <a:t>Trojanowicz</a:t>
            </a:r>
            <a:r>
              <a:rPr lang="en-US" dirty="0"/>
              <a:t>, R. C., &amp; Bucqueroux, B. (1990). Community policing: A contemporary perspective. Cincinnati, OH: Anderson Publishing Company</a:t>
            </a:r>
          </a:p>
        </p:txBody>
      </p:sp>
    </p:spTree>
    <p:extLst>
      <p:ext uri="{BB962C8B-B14F-4D97-AF65-F5344CB8AC3E}">
        <p14:creationId xmlns:p14="http://schemas.microsoft.com/office/powerpoint/2010/main" val="295333928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1006</TotalTime>
  <Words>698</Words>
  <Application>Microsoft Office PowerPoint</Application>
  <PresentationFormat>Widescreen</PresentationFormat>
  <Paragraphs>57</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Trebuchet MS</vt:lpstr>
      <vt:lpstr>Wingdings 3</vt:lpstr>
      <vt:lpstr>Facet</vt:lpstr>
      <vt:lpstr>Introduction </vt:lpstr>
      <vt:lpstr>Suggested changes </vt:lpstr>
      <vt:lpstr>Cont.</vt:lpstr>
      <vt:lpstr>Cont. </vt:lpstr>
      <vt:lpstr>Law enforcement strategies Public education programs</vt:lpstr>
      <vt:lpstr>Special problem-solving units</vt:lpstr>
      <vt:lpstr>Neighborhood town meeting strategy</vt:lpstr>
      <vt:lpstr>Cont. </vt:lpstr>
      <vt:lpstr>Cont.</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Senior Leadership can create a climate/culture that fosters fairness.</dc:title>
  <dc:creator>HENRY</dc:creator>
  <cp:lastModifiedBy>HENRY</cp:lastModifiedBy>
  <cp:revision>15</cp:revision>
  <dcterms:created xsi:type="dcterms:W3CDTF">2019-10-04T06:35:34Z</dcterms:created>
  <dcterms:modified xsi:type="dcterms:W3CDTF">2019-10-07T15:03:56Z</dcterms:modified>
</cp:coreProperties>
</file>